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78AF1-4BAB-4A3E-AB5C-72041F2415E7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4653-CB8C-4088-AB07-F4951064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25A6-DA9C-48EE-A85A-9F4E644B643C}" type="datetime1">
              <a:rPr lang="en-US" smtClean="0"/>
              <a:t>20-Apr-20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E82B-366F-4B99-8D2A-AA493B7C22B5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3CAF-619F-47A7-A48E-CEC483303D64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D4ED-9298-48AD-977B-88E232523D7A}" type="datetime1">
              <a:rPr lang="en-US" smtClean="0"/>
              <a:t>20-Apr-20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9F70-8B65-4681-B251-A21DA5B92B98}" type="datetime1">
              <a:rPr lang="en-US" smtClean="0"/>
              <a:t>20-Apr-20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656C-531D-43F4-BC44-A0AFEA92D579}" type="datetime1">
              <a:rPr lang="en-US" smtClean="0"/>
              <a:t>20-Apr-20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AE10-B3B4-4BBC-B93A-EA6AAB727933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F5FE-1057-40CC-BC8B-B6B96BC6E69D}" type="datetime1">
              <a:rPr lang="en-US" smtClean="0"/>
              <a:t>20-Apr-20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C464-48AB-416B-9EAD-0DC7E3DBE24F}" type="datetime1">
              <a:rPr lang="en-US" smtClean="0"/>
              <a:t>20-Apr-20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217E-9DB4-4AC8-AE2C-FE391281FC21}" type="datetime1">
              <a:rPr lang="en-US" smtClean="0"/>
              <a:t>20-Apr-20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73D0-6833-471B-BB22-9B01F782F43B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399CE4-0297-46BE-85AE-4719C3F48EB1}" type="datetime1">
              <a:rPr lang="en-US" smtClean="0"/>
              <a:t>20-Apr-20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5EF9F7-E23D-462F-8DD8-76F97F698B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1463902" y="1295400"/>
            <a:ext cx="5791200" cy="3124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362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МНОЖЕЊЕ РАЗЛОМАКА</a:t>
            </a:r>
          </a:p>
          <a:p>
            <a:pPr algn="ctr"/>
            <a:r>
              <a:rPr lang="sr-Cyrl-RS" sz="2800" dirty="0" smtClean="0"/>
              <a:t>ОБРАДА</a:t>
            </a:r>
            <a:endParaRPr lang="en-US" sz="2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4800600" cy="381000"/>
          </a:xfrm>
        </p:spPr>
        <p:txBody>
          <a:bodyPr/>
          <a:lstStyle/>
          <a:p>
            <a:r>
              <a:rPr lang="sr-Cyrl-RS" sz="1600" b="1" dirty="0" smtClean="0"/>
              <a:t>МАТЕМАТИКА 21.04</a:t>
            </a:r>
            <a:endParaRPr lang="en-US" sz="1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7818" y="4196229"/>
                <a:ext cx="1295400" cy="911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4196229"/>
                <a:ext cx="1295400" cy="9119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713018" y="4876800"/>
                <a:ext cx="1295400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018" y="4876800"/>
                <a:ext cx="1295400" cy="830292"/>
              </a:xfrm>
              <a:prstGeom prst="rect">
                <a:avLst/>
              </a:prstGeom>
              <a:blipFill rotWithShape="1">
                <a:blip r:embed="rId3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467600" y="2829791"/>
                <a:ext cx="1295400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29791"/>
                <a:ext cx="1295400" cy="830292"/>
              </a:xfrm>
              <a:prstGeom prst="rect">
                <a:avLst/>
              </a:prstGeom>
              <a:blipFill rotWithShape="1">
                <a:blip r:embed="rId4"/>
                <a:stretch>
                  <a:fillRect r="-3756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200400" y="267640"/>
                <a:ext cx="1295400" cy="836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7640"/>
                <a:ext cx="1295400" cy="836319"/>
              </a:xfrm>
              <a:prstGeom prst="rect">
                <a:avLst/>
              </a:prstGeom>
              <a:blipFill rotWithShape="1">
                <a:blip r:embed="rId5"/>
                <a:stretch>
                  <a:fillRect r="-3756"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21236" y="877240"/>
                <a:ext cx="1295400" cy="836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236" y="877240"/>
                <a:ext cx="1295400" cy="836319"/>
              </a:xfrm>
              <a:prstGeom prst="rect">
                <a:avLst/>
              </a:prstGeom>
              <a:blipFill rotWithShape="1">
                <a:blip r:embed="rId6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67591" y="685800"/>
                <a:ext cx="1295400" cy="83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91" y="685800"/>
                <a:ext cx="1295400" cy="830292"/>
              </a:xfrm>
              <a:prstGeom prst="rect">
                <a:avLst/>
              </a:prstGeom>
              <a:blipFill rotWithShape="1">
                <a:blip r:embed="rId7"/>
                <a:stretch>
                  <a:fillRect b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Multiply 16"/>
          <p:cNvSpPr/>
          <p:nvPr/>
        </p:nvSpPr>
        <p:spPr>
          <a:xfrm>
            <a:off x="1756064" y="4599069"/>
            <a:ext cx="1676400" cy="10747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qual 17"/>
          <p:cNvSpPr/>
          <p:nvPr/>
        </p:nvSpPr>
        <p:spPr>
          <a:xfrm>
            <a:off x="5029200" y="5105400"/>
            <a:ext cx="1752600" cy="95645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7595350" y="5576700"/>
                <a:ext cx="1039900" cy="911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r-Latn-R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350" y="5576700"/>
                <a:ext cx="1039900" cy="911916"/>
              </a:xfrm>
              <a:prstGeom prst="rect">
                <a:avLst/>
              </a:prstGeom>
              <a:blipFill rotWithShape="1">
                <a:blip r:embed="rId8"/>
                <a:stretch>
                  <a:fillRect r="-14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32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381000"/>
                <a:ext cx="8839200" cy="6248400"/>
              </a:xfrm>
            </p:spPr>
            <p:txBody>
              <a:bodyPr/>
              <a:lstStyle/>
              <a:p>
                <a:r>
                  <a:rPr lang="sr-Cyrl-RS" dirty="0" smtClean="0"/>
                  <a:t>На данашњем часу обрађујемо множење разломака у запису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sr-Latn-R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i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RS" i="1" dirty="0" smtClean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Површина правоугаоника једнака је производу дужина његових страница. Зато производ два природна броја увек можемо посматрати као вредност површине одговарајућег правоугаоника.</a:t>
                </a:r>
                <a:endParaRPr lang="sr-Latn-RS" i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sr-Latn-RS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sr-Cyrl-RS" b="1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Подсетимо се:   </a:t>
                </a:r>
                <a:r>
                  <a:rPr lang="sr-Cyrl-RS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Помножити разломак природним бројем значи бројилац помножити тим природним бројем</a:t>
                </a:r>
                <a:r>
                  <a:rPr lang="sr-Cyrl-RS" i="1" dirty="0" smtClean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n-US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81000"/>
                <a:ext cx="8839200" cy="6248400"/>
              </a:xfrm>
              <a:blipFill rotWithShape="1">
                <a:blip r:embed="rId2"/>
                <a:stretch>
                  <a:fillRect l="-828" t="-1171" r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6989618" cy="68587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76200"/>
            <a:ext cx="2895600" cy="288925"/>
          </a:xfrm>
        </p:spPr>
        <p:txBody>
          <a:bodyPr/>
          <a:lstStyle/>
          <a:p>
            <a:r>
              <a:rPr lang="sr-Cyrl-RS" dirty="0" smtClean="0"/>
              <a:t>МАТЕМАТИКА 21.04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6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dirty="0" smtClean="0"/>
              <a:t>При множењу два разломка можемо скраћивати бројилац једног и именилац другог разломка. Тај поступак називамо </a:t>
            </a:r>
            <a:r>
              <a:rPr lang="sr-Cyrl-RS" sz="2400" dirty="0" smtClean="0">
                <a:solidFill>
                  <a:srgbClr val="00B050"/>
                </a:solidFill>
              </a:rPr>
              <a:t>унакрсно скраћивање.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r-Cyrl-RS" dirty="0" smtClean="0"/>
                  <a:t>1. Применом претходних правила, израчунај следеће примере: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r-Cyrl-R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 smtClean="0"/>
                  <a:t>  = </a:t>
                </a:r>
              </a:p>
              <a:p>
                <a:pPr marL="514350" indent="-514350">
                  <a:buFont typeface="+mj-lt"/>
                  <a:buAutoNum type="alphaLcParenR"/>
                </a:pPr>
                <a:endParaRPr lang="sr-Cyrl-RS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sr-Cyrl-RS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sr-Cyrl-R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/>
                  <a:t>  = </a:t>
                </a: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endParaRPr lang="sr-Cyrl-RS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sr-Cyrl-R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  <m:r>
                          <a:rPr lang="sr-Cyrl-R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sr-Cyrl-R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=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54" t="-2695" b="-24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5</a:t>
            </a:fld>
            <a:endParaRPr lang="en-US"/>
          </a:p>
        </p:txBody>
      </p:sp>
      <p:sp>
        <p:nvSpPr>
          <p:cNvPr id="6" name="Pie 5"/>
          <p:cNvSpPr/>
          <p:nvPr/>
        </p:nvSpPr>
        <p:spPr>
          <a:xfrm rot="21022385">
            <a:off x="95003" y="2014840"/>
            <a:ext cx="5500907" cy="4414279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2396836"/>
            <a:ext cx="1295400" cy="1260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10300" y="1395456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799" y="1752600"/>
            <a:ext cx="1099625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041844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Драги петаци,</a:t>
            </a:r>
          </a:p>
          <a:p>
            <a:r>
              <a:rPr lang="sr-Cyrl-RS" dirty="0" smtClean="0"/>
              <a:t>Надам се да сте се </a:t>
            </a:r>
          </a:p>
          <a:p>
            <a:r>
              <a:rPr lang="sr-Cyrl-RS" dirty="0" smtClean="0"/>
              <a:t>одморили и лепо</a:t>
            </a:r>
          </a:p>
          <a:p>
            <a:r>
              <a:rPr lang="sr-Cyrl-RS" dirty="0" smtClean="0"/>
              <a:t> провели овај </a:t>
            </a:r>
          </a:p>
          <a:p>
            <a:r>
              <a:rPr lang="sr-Cyrl-RS" dirty="0" smtClean="0"/>
              <a:t>продужени викенд. Вежбајте задатке, полако, својим темпом. Ове недеље се бавимо множењем и дељењем разломака. Будите здрави и весели.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0900" y="2494865"/>
            <a:ext cx="133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Велики поздрав, наставнице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799" y="18485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Јована и Марија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10300" y="139545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0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EF9F7-E23D-462F-8DD8-76F97F698B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62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238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При множењу два разломка можемо скраћивати бројилац једног и именилац другог разломка. Тај поступак називамо унакрсно скраћивање.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2020-04-20T18:34:06Z</dcterms:created>
  <dcterms:modified xsi:type="dcterms:W3CDTF">2020-04-20T19:14:15Z</dcterms:modified>
</cp:coreProperties>
</file>